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3" r:id="rId6"/>
    <p:sldId id="260" r:id="rId7"/>
    <p:sldId id="262" r:id="rId8"/>
    <p:sldId id="261" r:id="rId9"/>
    <p:sldId id="264" r:id="rId10"/>
    <p:sldId id="272" r:id="rId11"/>
    <p:sldId id="273" r:id="rId12"/>
    <p:sldId id="274" r:id="rId13"/>
    <p:sldId id="275" r:id="rId14"/>
    <p:sldId id="276" r:id="rId15"/>
    <p:sldId id="278" r:id="rId16"/>
    <p:sldId id="277" r:id="rId17"/>
    <p:sldId id="279" r:id="rId18"/>
    <p:sldId id="265" r:id="rId19"/>
    <p:sldId id="266" r:id="rId20"/>
    <p:sldId id="269" r:id="rId21"/>
    <p:sldId id="267" r:id="rId22"/>
    <p:sldId id="270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36505-2C57-1C25-A74A-403D067BB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71E2CC9-3051-8F07-D4DD-E790B9566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767B0A-08B4-A43C-0B06-974CF83B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1C2283-1FB2-63AE-ECDF-AB750BAF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55D68B-D4B4-DF01-B580-F40C6DB9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93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E74922-CEC2-3B97-3EB0-C03AE872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0694BDF-4457-4A60-8A34-FDE82A0D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B8B015-EDC5-459A-EDC6-11E7A7BF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E8DAA8-310B-AD9B-C693-2648C830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C266F-C7F5-F1D8-4465-8BA96941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48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806846F-9CD2-760D-82D1-CD75122FD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4F4AA8D-E9B7-552F-0E79-C975ADC53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5B5901-6829-FD2A-F270-AE6D84A2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655AC8-A236-CB22-3BBE-D8595537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426417-8C14-E597-55AA-C935E9D9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87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66A10C-E4FE-1B74-0003-8D8E0DDD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3489D8-D8FB-5ECF-5381-BA324A94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2C521C-F51C-24F3-3C2F-13E9EF23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D89E42-F47B-77CA-9631-FB18FA24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437AD-FC7D-BF6D-5118-D5D1E7B3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02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DF9AFF-5DC4-0610-9818-CF415844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8AE68B-3069-96FF-28F2-F54AECA6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360AD7-C74A-E433-2200-F6274949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7DF822-863F-FC98-CD06-C89171DB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37B883-1E7C-69E5-3EAF-B9E25300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47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E8D2E4-8738-4BA0-2908-9CF0A16B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B85C05-A8BC-FCAA-73DC-BCCF7F7E6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2E06BF1-14A3-5FF2-83F8-F96757285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F65C6CF-0E90-16EC-5937-A3532309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62FAD9-382D-8AB2-4AEF-ACCA62CF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3B607B-5FAB-FA9F-9EA8-4F2EFC90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7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1D6279-FDAC-59E1-CB4D-655B2DD6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24893E-AEF5-B7AA-DD66-CE2568B40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AEA272-C494-6C5E-32D3-0480AB8D1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60C9FCC-F974-F255-8796-52C2A9598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AAFE9AE-A9B7-73DF-251D-A8737D11E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042F5F1-8F22-56AA-F312-E5E8391F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9ACEB73-6915-6AFC-B852-0AFA7C7C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CE44F2C-E2B6-3452-25D8-B9DED189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82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32ACC8-73AB-BF86-700E-D72FBDD1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314D562-75DE-575F-DA1D-3982F973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129F2D-F073-0F32-C538-13BCB2E1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A4E9DA-44C6-3B4A-EF7D-C0976860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635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B6D91D1-236C-A74F-5FC3-5EAE8553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F18FE20-3D22-C81C-C744-BA9848878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BA2D3A-9A9B-A539-49A5-457B0284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010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0169D-4423-85B0-BA09-B13C5C75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B61C55-6AD4-248C-0C30-CE3C233D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B458A70-43D5-6FED-708B-C798EFF2F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19B0EB-9C51-D0F8-E38F-186E5742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121142-2938-28A6-1378-E75A5B2B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19748A-E658-4CA0-30B0-F16694C3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16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E0BF0-B322-CCAF-1588-CB25AEEC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95606EE-6272-C4DB-95D0-8CB531271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01FE3A-D858-D23B-0B8A-392F9FDAF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39F12E-1935-1C9C-742A-6EB11B97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8F9932-28D3-AC1C-8837-BC82F605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FAA2C-DDFF-1100-924D-BCFB27D4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85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B9DAEC5-C759-DCF3-2064-C38E3828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DB561F-A3FA-A683-A2C6-78308CF93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9155B7-0505-AE40-ECEF-B21926F04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4645E9-E952-93B3-CAE2-5EB0242A6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D0F7C8-DDBE-AC25-F837-EBC8E8AC6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91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2.wdp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magine 5" descr="Immagine che contiene Blu elettrico, ragno, blu&#10;&#10;Descrizione generata automaticamente">
            <a:extLst>
              <a:ext uri="{FF2B5EF4-FFF2-40B4-BE49-F238E27FC236}">
                <a16:creationId xmlns:a16="http://schemas.microsoft.com/office/drawing/2014/main" id="{04C17896-0FFD-6E9C-9828-4CACC9849A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4" y="-22143"/>
            <a:ext cx="12285208" cy="68700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A682CFCC-8D8F-B37A-A761-7C192F6B6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790" y="4687957"/>
            <a:ext cx="4480974" cy="1838100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Kevin Carrion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Matteo Mastromauro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Alexandra Spertini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 Zagati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E32B89-7A25-C978-2112-8C916F225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306" y="331943"/>
            <a:ext cx="5976007" cy="2397798"/>
          </a:xfrm>
        </p:spPr>
        <p:txBody>
          <a:bodyPr anchor="b">
            <a:normAutofit/>
          </a:bodyPr>
          <a:lstStyle/>
          <a:p>
            <a:pPr algn="l"/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COLLABORATIVE CLASS PROJECT:</a:t>
            </a: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 CONTROL</a:t>
            </a:r>
          </a:p>
        </p:txBody>
      </p:sp>
    </p:spTree>
    <p:extLst>
      <p:ext uri="{BB962C8B-B14F-4D97-AF65-F5344CB8AC3E}">
        <p14:creationId xmlns:p14="http://schemas.microsoft.com/office/powerpoint/2010/main" val="191926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EQUILIBRIUM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3385775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cos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)+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4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Roboto" panose="02000000000000000000" pitchFamily="2" charset="0"/>
                  </a:rPr>
                  <a:t>	                               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0 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802807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Firstly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find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equilibrium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corresponding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𝑥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2= </m:t>
                    </m:r>
                    <m:sSub>
                      <m:sSub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 </m:t>
                    </m:r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  <a:blipFill>
                <a:blip r:embed="rId6"/>
                <a:stretch>
                  <a:fillRect l="-611" t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2282847" y="3943397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ccia a destra 32">
            <a:extLst>
              <a:ext uri="{FF2B5EF4-FFF2-40B4-BE49-F238E27FC236}">
                <a16:creationId xmlns:a16="http://schemas.microsoft.com/office/drawing/2014/main" id="{E6599271-17B3-FDBE-5B68-00E1EA7CF571}"/>
              </a:ext>
            </a:extLst>
          </p:cNvPr>
          <p:cNvSpPr/>
          <p:nvPr/>
        </p:nvSpPr>
        <p:spPr>
          <a:xfrm>
            <a:off x="8297307" y="3954866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11742F6-B635-666F-E04C-25EF1366CD40}"/>
              </a:ext>
            </a:extLst>
          </p:cNvPr>
          <p:cNvSpPr/>
          <p:nvPr/>
        </p:nvSpPr>
        <p:spPr>
          <a:xfrm>
            <a:off x="9330472" y="2758421"/>
            <a:ext cx="2285945" cy="34573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/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=(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+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𝑔𝑚𝑙𝑘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A2287377-C7EF-D71D-32C9-A6CF15A9E0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" y="2743131"/>
            <a:ext cx="9229503" cy="41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4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LINEARISATION 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20AB442-A0E0-5584-43C3-83BDADDD6C09}"/>
              </a:ext>
            </a:extLst>
          </p:cNvPr>
          <p:cNvSpPr txBox="1">
            <a:spLocks/>
          </p:cNvSpPr>
          <p:nvPr/>
        </p:nvSpPr>
        <p:spPr>
          <a:xfrm>
            <a:off x="1149716" y="1820602"/>
            <a:ext cx="10375977" cy="617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Once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point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move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forward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and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establishing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matrices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1149716" y="2553810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32" name="Immagine 31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6CA41F3E-264F-B59C-5500-9AAB37B80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2" y="2555626"/>
            <a:ext cx="9655147" cy="29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0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 STABILISING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E26A75-0E4B-3CBD-E4D7-CD586680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54" y="2593329"/>
            <a:ext cx="7014742" cy="1838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626E5FC-7BAF-313F-CF2C-341971BDE15C}"/>
                  </a:ext>
                </a:extLst>
              </p:cNvPr>
              <p:cNvSpPr txBox="1"/>
              <p:nvPr/>
            </p:nvSpPr>
            <p:spPr>
              <a:xfrm>
                <a:off x="5385135" y="2691740"/>
                <a:ext cx="1002082" cy="1054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626E5FC-7BAF-313F-CF2C-341971BDE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135" y="2691740"/>
                <a:ext cx="1002082" cy="10540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Immagine 8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58C4CEB8-FA14-463E-1F05-DFABEA4892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1842888" y="3112666"/>
            <a:ext cx="2845289" cy="1821600"/>
          </a:xfrm>
          <a:prstGeom prst="rect">
            <a:avLst/>
          </a:prstGeom>
        </p:spPr>
      </p:pic>
      <p:sp>
        <p:nvSpPr>
          <p:cNvPr id="10" name="Cornice 9">
            <a:extLst>
              <a:ext uri="{FF2B5EF4-FFF2-40B4-BE49-F238E27FC236}">
                <a16:creationId xmlns:a16="http://schemas.microsoft.com/office/drawing/2014/main" id="{E01ACA59-FB2E-32E5-277D-F2E2E4C73186}"/>
              </a:ext>
            </a:extLst>
          </p:cNvPr>
          <p:cNvSpPr/>
          <p:nvPr/>
        </p:nvSpPr>
        <p:spPr>
          <a:xfrm>
            <a:off x="1842888" y="4530436"/>
            <a:ext cx="2071190" cy="403416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7DD3754-5D65-9FE0-C021-294911ED0CAB}"/>
              </a:ext>
            </a:extLst>
          </p:cNvPr>
          <p:cNvSpPr txBox="1"/>
          <p:nvPr/>
        </p:nvSpPr>
        <p:spPr>
          <a:xfrm>
            <a:off x="562700" y="2422563"/>
            <a:ext cx="380486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transfer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linearised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zeros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7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 STABILISING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1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2.4.1 POLE PLACEMENT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4" name="Immagine 3" descr="Immagine che contiene schermata, Diagramma, linea&#10;&#10;Descrizione generata automaticamente">
            <a:extLst>
              <a:ext uri="{FF2B5EF4-FFF2-40B4-BE49-F238E27FC236}">
                <a16:creationId xmlns:a16="http://schemas.microsoft.com/office/drawing/2014/main" id="{E9AF6B94-1DA8-E58E-89FA-D6FC1634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9" y="2139577"/>
            <a:ext cx="6593040" cy="3981679"/>
          </a:xfrm>
          <a:prstGeom prst="rect">
            <a:avLst/>
          </a:prstGeom>
        </p:spPr>
      </p:pic>
      <p:pic>
        <p:nvPicPr>
          <p:cNvPr id="8" name="Immagine 7" descr="Immagine che contiene schermata, Diagramma, linea, software&#10;&#10;Descrizione generata automaticamente">
            <a:extLst>
              <a:ext uri="{FF2B5EF4-FFF2-40B4-BE49-F238E27FC236}">
                <a16:creationId xmlns:a16="http://schemas.microsoft.com/office/drawing/2014/main" id="{81BE0C0C-530F-25D9-7D28-B5867D6F3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26" y="1319487"/>
            <a:ext cx="6161473" cy="4561267"/>
          </a:xfrm>
          <a:prstGeom prst="rect">
            <a:avLst/>
          </a:prstGeom>
        </p:spPr>
      </p:pic>
      <p:sp>
        <p:nvSpPr>
          <p:cNvPr id="9" name="Cornice 8">
            <a:extLst>
              <a:ext uri="{FF2B5EF4-FFF2-40B4-BE49-F238E27FC236}">
                <a16:creationId xmlns:a16="http://schemas.microsoft.com/office/drawing/2014/main" id="{205E0D84-D132-8A51-F1A2-C758DB2BC0C9}"/>
              </a:ext>
            </a:extLst>
          </p:cNvPr>
          <p:cNvSpPr/>
          <p:nvPr/>
        </p:nvSpPr>
        <p:spPr>
          <a:xfrm>
            <a:off x="4803006" y="5784783"/>
            <a:ext cx="375386" cy="336473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7AB34A5-5287-F36B-F5BB-B782990D12CC}"/>
                  </a:ext>
                </a:extLst>
              </p:cNvPr>
              <p:cNvSpPr txBox="1"/>
              <p:nvPr/>
            </p:nvSpPr>
            <p:spPr>
              <a:xfrm>
                <a:off x="540684" y="2738109"/>
                <a:ext cx="6098874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7AB34A5-5287-F36B-F5BB-B782990D1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4" y="2738109"/>
                <a:ext cx="6098874" cy="461473"/>
              </a:xfrm>
              <a:prstGeom prst="rect">
                <a:avLst/>
              </a:prstGeom>
              <a:blipFill>
                <a:blip r:embed="rId6"/>
                <a:stretch>
                  <a:fillRect l="-832" b="-5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8237727-5ABA-757E-0240-6FE1F8403DCA}"/>
                  </a:ext>
                </a:extLst>
              </p:cNvPr>
              <p:cNvSpPr txBox="1"/>
              <p:nvPr/>
            </p:nvSpPr>
            <p:spPr>
              <a:xfrm>
                <a:off x="540684" y="3199582"/>
                <a:ext cx="60988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8237727-5ABA-757E-0240-6FE1F8403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4" y="3199582"/>
                <a:ext cx="6098874" cy="646331"/>
              </a:xfrm>
              <a:prstGeom prst="rect">
                <a:avLst/>
              </a:prstGeom>
              <a:blipFill>
                <a:blip r:embed="rId7"/>
                <a:stretch>
                  <a:fillRect l="-832" t="-5882" b="-9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7" name="Immagine 6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F75614B9-DA3D-B80A-511F-34250AEC3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" y="2144145"/>
            <a:ext cx="6073239" cy="3843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CDECC6C-4203-AE62-1BAA-EEC1A04AED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8250" y="2723846"/>
                <a:ext cx="3320862" cy="4899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  <a:defRPr/>
                </a:pP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br>
                  <a:rPr kumimoji="0" lang="it-IT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öhne"/>
                    <a:ea typeface="+mn-ea"/>
                    <a:cs typeface="+mn-cs"/>
                  </a:rPr>
                </a:br>
                <a:endPara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öhne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CDECC6C-4203-AE62-1BAA-EEC1A04AE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50" y="2723846"/>
                <a:ext cx="3320862" cy="489998"/>
              </a:xfrm>
              <a:prstGeom prst="rect">
                <a:avLst/>
              </a:prstGeom>
              <a:blipFill>
                <a:blip r:embed="rId5"/>
                <a:stretch>
                  <a:fillRect l="-1908" t="-7692" b="-6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202AFFF3-EFB4-C5B6-4A54-D49F57D7B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94" y="1335947"/>
            <a:ext cx="6780942" cy="4291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E49B0F8-828F-A021-7223-577378388AB4}"/>
                  </a:ext>
                </a:extLst>
              </p:cNvPr>
              <p:cNvSpPr txBox="1"/>
              <p:nvPr/>
            </p:nvSpPr>
            <p:spPr>
              <a:xfrm>
                <a:off x="6143586" y="2080070"/>
                <a:ext cx="338681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;0.1 ;0;0.1]</m:t>
                    </m:r>
                  </m:oMath>
                </a14:m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E49B0F8-828F-A021-7223-57737838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586" y="2080070"/>
                <a:ext cx="3386812" cy="646331"/>
              </a:xfrm>
              <a:prstGeom prst="rect">
                <a:avLst/>
              </a:prstGeom>
              <a:blipFill>
                <a:blip r:embed="rId7"/>
                <a:stretch>
                  <a:fillRect l="-1493" t="-3846" b="-9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magine 17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FDE9386C-ACE4-ADC8-7ADD-F2DDCC656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32" y="1230380"/>
            <a:ext cx="8123258" cy="5702501"/>
          </a:xfrm>
          <a:prstGeom prst="rect">
            <a:avLst/>
          </a:prstGeom>
        </p:spPr>
      </p:pic>
      <p:sp>
        <p:nvSpPr>
          <p:cNvPr id="19" name="Cornice 18">
            <a:extLst>
              <a:ext uri="{FF2B5EF4-FFF2-40B4-BE49-F238E27FC236}">
                <a16:creationId xmlns:a16="http://schemas.microsoft.com/office/drawing/2014/main" id="{ED328D36-5117-60E5-0A73-2560EE1AC65F}"/>
              </a:ext>
            </a:extLst>
          </p:cNvPr>
          <p:cNvSpPr/>
          <p:nvPr/>
        </p:nvSpPr>
        <p:spPr>
          <a:xfrm>
            <a:off x="4113538" y="2274893"/>
            <a:ext cx="1034172" cy="37143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8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7" name="Immagine 6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93647780-ECD7-DDDB-CBA8-396ACF71D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4" y="1344103"/>
            <a:ext cx="7700761" cy="6055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1121A1-0A5A-429E-BEBC-A35B12C2F872}"/>
                  </a:ext>
                </a:extLst>
              </p:cNvPr>
              <p:cNvSpPr txBox="1"/>
              <p:nvPr/>
            </p:nvSpPr>
            <p:spPr>
              <a:xfrm>
                <a:off x="1018759" y="2803477"/>
                <a:ext cx="6098874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1121A1-0A5A-429E-BEBC-A35B12C2F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59" y="2803477"/>
                <a:ext cx="6098874" cy="461473"/>
              </a:xfrm>
              <a:prstGeom prst="rect">
                <a:avLst/>
              </a:prstGeom>
              <a:blipFill>
                <a:blip r:embed="rId5"/>
                <a:stretch>
                  <a:fillRect l="-832" b="-5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0B9EE94-5AE8-ACD1-EB17-86499270B2EC}"/>
                  </a:ext>
                </a:extLst>
              </p:cNvPr>
              <p:cNvSpPr txBox="1"/>
              <p:nvPr/>
            </p:nvSpPr>
            <p:spPr>
              <a:xfrm>
                <a:off x="1018759" y="3264950"/>
                <a:ext cx="60988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0B9EE94-5AE8-ACD1-EB17-86499270B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59" y="3264950"/>
                <a:ext cx="6098874" cy="646331"/>
              </a:xfrm>
              <a:prstGeom prst="rect">
                <a:avLst/>
              </a:prstGeom>
              <a:blipFill>
                <a:blip r:embed="rId6"/>
                <a:stretch>
                  <a:fillRect l="-832" t="-5769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rnice 12">
            <a:extLst>
              <a:ext uri="{FF2B5EF4-FFF2-40B4-BE49-F238E27FC236}">
                <a16:creationId xmlns:a16="http://schemas.microsoft.com/office/drawing/2014/main" id="{F56443C5-5992-6A84-9E37-ECC601A38165}"/>
              </a:ext>
            </a:extLst>
          </p:cNvPr>
          <p:cNvSpPr/>
          <p:nvPr/>
        </p:nvSpPr>
        <p:spPr>
          <a:xfrm>
            <a:off x="7117633" y="6273478"/>
            <a:ext cx="463785" cy="43983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Immagine 1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A82285E-18B3-3EB3-3C9E-8A79100E2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628" y="1170263"/>
            <a:ext cx="5520080" cy="5592848"/>
          </a:xfrm>
          <a:prstGeom prst="rect">
            <a:avLst/>
          </a:prstGeom>
        </p:spPr>
      </p:pic>
      <p:sp>
        <p:nvSpPr>
          <p:cNvPr id="16" name="Cornice 15">
            <a:extLst>
              <a:ext uri="{FF2B5EF4-FFF2-40B4-BE49-F238E27FC236}">
                <a16:creationId xmlns:a16="http://schemas.microsoft.com/office/drawing/2014/main" id="{06AB2866-8BEA-124E-F4A4-91252F7E6093}"/>
              </a:ext>
            </a:extLst>
          </p:cNvPr>
          <p:cNvSpPr/>
          <p:nvPr/>
        </p:nvSpPr>
        <p:spPr>
          <a:xfrm>
            <a:off x="6520540" y="3744686"/>
            <a:ext cx="1208317" cy="46808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1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2.4.2 H2 CONTROL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4" name="Immagine 3" descr="Immagine che contiene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C6BDE72C-97D0-BF33-FB29-873C84D71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475" y="938144"/>
            <a:ext cx="8575963" cy="6251549"/>
          </a:xfrm>
          <a:prstGeom prst="rect">
            <a:avLst/>
          </a:prstGeom>
        </p:spPr>
      </p:pic>
      <p:sp>
        <p:nvSpPr>
          <p:cNvPr id="8" name="Cornice 7">
            <a:extLst>
              <a:ext uri="{FF2B5EF4-FFF2-40B4-BE49-F238E27FC236}">
                <a16:creationId xmlns:a16="http://schemas.microsoft.com/office/drawing/2014/main" id="{D5F8BA85-CEA7-7616-C642-0846023236B1}"/>
              </a:ext>
            </a:extLst>
          </p:cNvPr>
          <p:cNvSpPr/>
          <p:nvPr/>
        </p:nvSpPr>
        <p:spPr>
          <a:xfrm>
            <a:off x="3567953" y="5773271"/>
            <a:ext cx="806823" cy="68131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ornice 8">
            <a:extLst>
              <a:ext uri="{FF2B5EF4-FFF2-40B4-BE49-F238E27FC236}">
                <a16:creationId xmlns:a16="http://schemas.microsoft.com/office/drawing/2014/main" id="{C0B0100F-9EDF-D7FC-3BF5-CDBF139ADAC1}"/>
              </a:ext>
            </a:extLst>
          </p:cNvPr>
          <p:cNvSpPr/>
          <p:nvPr/>
        </p:nvSpPr>
        <p:spPr>
          <a:xfrm>
            <a:off x="7010403" y="5773270"/>
            <a:ext cx="806823" cy="68131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4" name="Immagine 1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219D9DD-A67C-CF4A-F25D-6BBD4C247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56" y="76127"/>
            <a:ext cx="50292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 FEEDBACK LINEARIZATION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ADC44C-E5B8-382A-DDD2-7FC1285DFD49}"/>
              </a:ext>
            </a:extLst>
          </p:cNvPr>
          <p:cNvSpPr txBox="1"/>
          <p:nvPr/>
        </p:nvSpPr>
        <p:spPr>
          <a:xfrm>
            <a:off x="5070553" y="3051022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MATLAB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parametric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involved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feedback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737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first step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check the relative degree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of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nonlinear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system,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perform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later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I/O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linearization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via state feedback</a:t>
                </a:r>
              </a:p>
              <a:p>
                <a:pPr marL="0" indent="0" algn="just">
                  <a:buNone/>
                </a:pPr>
                <a:endParaRPr lang="it-IT" sz="2000" b="1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r>
                  <a:rPr lang="it-IT" sz="2000" b="1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DEFINITION</a:t>
                </a:r>
              </a:p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relative degree  r 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of a system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minimum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time derivative of the output y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affected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directly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input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with S in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𝑏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  <a:blipFill>
                <a:blip r:embed="rId2"/>
                <a:stretch>
                  <a:fillRect l="-641" t="-3292" r="-5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46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OUTLINE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DD2C9AC-C6A2-407B-597A-5FE349E387AC}"/>
              </a:ext>
            </a:extLst>
          </p:cNvPr>
          <p:cNvSpPr txBox="1">
            <a:spLocks/>
          </p:cNvSpPr>
          <p:nvPr/>
        </p:nvSpPr>
        <p:spPr>
          <a:xfrm>
            <a:off x="4810259" y="830424"/>
            <a:ext cx="6685055" cy="5346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it-IT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 SYSTEM SIMULATION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LINEARIZATION AND STABILIZATION CONTROL SCHEME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 OF THE CONTROL SCHEME ON REAL SYSTEM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FEEDBACK LINEARIZATION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ANALYSIS OF RESULTS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 STRUCTURE CONTROLLER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VSC PERFORMANCE WRT CHANGE OF CONDITIONS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3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000" b="1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THEOREM</a:t>
                </a:r>
              </a:p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DA SCRIVERE</a:t>
                </a: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𝑏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  <a:blipFill>
                <a:blip r:embed="rId2"/>
                <a:stretch>
                  <a:fillRect l="-641" t="-2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17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2" y="2169274"/>
            <a:ext cx="1961232" cy="36933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case,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endParaRPr lang="it-IT" sz="2000" b="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/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→  </m:t>
                      </m:r>
                      <m:r>
                        <m:rPr>
                          <m:sty m:val="p"/>
                        </m:rP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r</m:t>
                      </m:r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/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r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</m:oMath>
                </a14:m>
                <a:r>
                  <a:rPr lang="it-IT" dirty="0"/>
                  <a:t>1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/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=2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/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=3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74D0CE1-2C91-D1DE-CC10-C99DB0DFBBA0}"/>
                  </a:ext>
                </a:extLst>
              </p:cNvPr>
              <p:cNvSpPr txBox="1"/>
              <p:nvPr/>
            </p:nvSpPr>
            <p:spPr>
              <a:xfrm>
                <a:off x="6490251" y="2139577"/>
                <a:ext cx="50100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𝑁𝐵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.  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𝑎𝑐𝑐𝑜𝑟𝑑𝑖𝑛𝑔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𝑡𝑜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𝑠𝑦𝑠𝑡𝑒𝑚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𝑝𝑎𝑟𝑎𝑚𝑒𝑡𝑒𝑟𝑠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,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𝑤𝑒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𝑐𝑎𝑛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𝑠𝑖𝑚𝑝𝑙𝑖𝑓𝑦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𝑡h𝑒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𝑒𝑞𝑢𝑎𝑡𝑖𝑜𝑛𝑠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𝑡h𝑒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𝑠𝑦𝑠𝑡𝑒𝑚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74D0CE1-2C91-D1DE-CC10-C99DB0DF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251" y="2139577"/>
                <a:ext cx="5010063" cy="646331"/>
              </a:xfrm>
              <a:prstGeom prst="rect">
                <a:avLst/>
              </a:prstGeom>
              <a:blipFill>
                <a:blip r:embed="rId6"/>
                <a:stretch>
                  <a:fillRect r="-2311" b="-6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/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(−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𝑢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=4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804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2" y="2169274"/>
            <a:ext cx="4257175" cy="30298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relative degree check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thanks to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command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inside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toolbox:</a:t>
            </a:r>
          </a:p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 scrivi due righe su quello che hai fatto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it-IT" sz="2000" b="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AEDAE1C-78B6-0753-DDFC-FCE5DD1A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61" y="2036557"/>
            <a:ext cx="6142252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1.1 DYNAMICAL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dynamic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model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following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mglcos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                         =</m:t>
                      </m:r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Moreover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problem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stabilizing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arm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lang="it-IT" sz="2000" b="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  <a:blipFill>
                <a:blip r:embed="rId2"/>
                <a:stretch>
                  <a:fillRect l="-1132" t="-1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1.1 DYNAMICAL EQUATIONS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69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parameters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/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/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/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/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=0.015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/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/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/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𝑙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/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=9.8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5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STATE SPACE REPRESENTATION AND SYSTEM SIMULATION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9C36F-6DCF-F862-D681-FAE94606BD35}"/>
              </a:ext>
            </a:extLst>
          </p:cNvPr>
          <p:cNvSpPr txBox="1"/>
          <p:nvPr/>
        </p:nvSpPr>
        <p:spPr>
          <a:xfrm>
            <a:off x="5029770" y="2280603"/>
            <a:ext cx="6167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stage,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focus on giving a state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simulate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environment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verifying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endParaRPr lang="it-IT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16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STATE SPACE REPRESENTATION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5108713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cos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⁡(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)+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8"/>
            <a:ext cx="5366524" cy="6177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state-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 </m:t>
                    </m:r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blipFill>
                <a:blip r:embed="rId6"/>
                <a:stretch>
                  <a:fillRect t="-1626" b="-56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03925" y="3943397"/>
            <a:ext cx="1444954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709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NONLINEAR SYSTEM SIMULATION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121874" cy="35197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first task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via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  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basically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easily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expect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system.</a:t>
            </a:r>
          </a:p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a MATLAB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dynamical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system.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EA54DC3-1423-B897-D10B-DDA9D4FC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120" y="2638974"/>
            <a:ext cx="4780606" cy="196004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5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7" y="499397"/>
            <a:ext cx="6136907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2.1.1 SIMULATION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4058387" cy="351978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expected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by giving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input to the system a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unitary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step, the state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diverges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.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particular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in the following plot,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are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output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:r>
                  <a:rPr lang="it-IT" sz="2000" b="0" dirty="0">
                    <a:ea typeface="Cambria Math" panose="02040503050406030204" pitchFamily="18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</m:t>
                        </m:r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:r>
                  <a:rPr lang="it-IT" sz="2000" b="0" dirty="0">
                    <a:ea typeface="Cambria Math" panose="02040503050406030204" pitchFamily="18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4058387" cy="3519780"/>
              </a:xfrm>
              <a:blipFill>
                <a:blip r:embed="rId2"/>
                <a:stretch>
                  <a:fillRect l="-1654" t="-1906" r="-16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7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3B3C2DD8-3AA8-6E80-C8B4-1C2A36302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23" y="1539883"/>
            <a:ext cx="5982836" cy="42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2.1.1 SIMULATION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5" y="2743857"/>
            <a:ext cx="4058387" cy="16401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position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link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diverges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velocities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start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oscillating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E5D698BD-7760-0078-5121-E8DEA820E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80" y="1322600"/>
            <a:ext cx="6339165" cy="44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979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938</Words>
  <Application>Microsoft Office PowerPoint</Application>
  <PresentationFormat>Widescreen</PresentationFormat>
  <Paragraphs>208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Roboto</vt:lpstr>
      <vt:lpstr>Söhne</vt:lpstr>
      <vt:lpstr>Tema di Office</vt:lpstr>
      <vt:lpstr>COLLABORATIVE CLASS PROJECT:  ROBOT CONTROL</vt:lpstr>
      <vt:lpstr>OUTLINE</vt:lpstr>
      <vt:lpstr>1.1 DYNAMICAL EQUATIONS</vt:lpstr>
      <vt:lpstr>1.1 DYNAMICAL EQUATIONS</vt:lpstr>
      <vt:lpstr>2. STATE SPACE REPRESENTATION AND SYSTEM SIMULATION </vt:lpstr>
      <vt:lpstr>2.1 STATE SPACE REPRESENTATION</vt:lpstr>
      <vt:lpstr>2.1 NONLINEAR SYSTEM SIMULATION</vt:lpstr>
      <vt:lpstr>2.1.1 SIMULATION RESULTS</vt:lpstr>
      <vt:lpstr>2.1.1 SIMULATION RESULTS</vt:lpstr>
      <vt:lpstr>2.2 EQUILIBRIUM  </vt:lpstr>
      <vt:lpstr>2.3 LINEARISATION   </vt:lpstr>
      <vt:lpstr>2.4 STABILISING STATE FEEDBACK CONTROL LAWS </vt:lpstr>
      <vt:lpstr>2.4 STABILISING STATE FEEDBACK CONTROL LAWS </vt:lpstr>
      <vt:lpstr>2.4.1 POLE PLACEMENT WITH INTEGRATOR  </vt:lpstr>
      <vt:lpstr>2.4.1 POLE PLACEMENT WITH INTEGRATORS </vt:lpstr>
      <vt:lpstr>2.4.2 LINEAR QUADRATIC CONTROL WITH INTEGRATOR </vt:lpstr>
      <vt:lpstr>2.4.2 H2 CONTROL  </vt:lpstr>
      <vt:lpstr>5. FEEDBACK LINEARIZATION</vt:lpstr>
      <vt:lpstr>5.1 CHECKING THE RELATIVE DEGREE</vt:lpstr>
      <vt:lpstr>5.1 CHECKING THE RELATIVE DEGREE</vt:lpstr>
      <vt:lpstr>5.1 CHECKING THE RELATIVE DEGREE</vt:lpstr>
      <vt:lpstr>5.1 CHECKING THE RELATIVE DEGREE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Zagati</dc:creator>
  <cp:lastModifiedBy>Matteo Mastromauro</cp:lastModifiedBy>
  <cp:revision>11</cp:revision>
  <dcterms:created xsi:type="dcterms:W3CDTF">2023-12-20T20:50:42Z</dcterms:created>
  <dcterms:modified xsi:type="dcterms:W3CDTF">2023-12-22T09:06:55Z</dcterms:modified>
</cp:coreProperties>
</file>